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80" r:id="rId2"/>
    <p:sldId id="448" r:id="rId3"/>
    <p:sldId id="418" r:id="rId4"/>
    <p:sldId id="449" r:id="rId5"/>
    <p:sldId id="450" r:id="rId6"/>
    <p:sldId id="482" r:id="rId7"/>
    <p:sldId id="438" r:id="rId8"/>
    <p:sldId id="453" r:id="rId9"/>
    <p:sldId id="451" r:id="rId10"/>
    <p:sldId id="452" r:id="rId11"/>
    <p:sldId id="435" r:id="rId12"/>
    <p:sldId id="426" r:id="rId13"/>
    <p:sldId id="454" r:id="rId14"/>
    <p:sldId id="455" r:id="rId15"/>
    <p:sldId id="456" r:id="rId16"/>
    <p:sldId id="457" r:id="rId17"/>
    <p:sldId id="458" r:id="rId18"/>
    <p:sldId id="459" r:id="rId19"/>
    <p:sldId id="460" r:id="rId20"/>
    <p:sldId id="461" r:id="rId21"/>
    <p:sldId id="481" r:id="rId22"/>
    <p:sldId id="483" r:id="rId23"/>
    <p:sldId id="473" r:id="rId24"/>
    <p:sldId id="474" r:id="rId25"/>
    <p:sldId id="475" r:id="rId26"/>
    <p:sldId id="476" r:id="rId27"/>
    <p:sldId id="479" r:id="rId28"/>
    <p:sldId id="478" r:id="rId29"/>
    <p:sldId id="4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4660"/>
  </p:normalViewPr>
  <p:slideViewPr>
    <p:cSldViewPr snapToGrid="0">
      <p:cViewPr>
        <p:scale>
          <a:sx n="95" d="100"/>
          <a:sy n="95" d="100"/>
        </p:scale>
        <p:origin x="272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35613C-919A-0248-B503-25C55FF9FA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817" b="88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946424-6893-E944-93D9-855A01791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965" y="2235200"/>
            <a:ext cx="6677585" cy="1698625"/>
          </a:xfrm>
        </p:spPr>
        <p:txBody>
          <a:bodyPr lIns="0" tIns="0" rIns="0" bIns="0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31992-959F-054E-836E-43FE1CB38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965" y="4892674"/>
            <a:ext cx="6677585" cy="365126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1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6F80DD-FF14-AD45-9644-B93E57124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6817" r="1" b="8808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5E19F92-C244-6146-9BA0-DE8E38BE0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121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808D2F-4911-7042-8E83-F2873699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09" y="861219"/>
            <a:ext cx="4059241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96F690-CF9D-3A43-8E61-9CBB1AB2A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34"/>
          <a:stretch/>
        </p:blipFill>
        <p:spPr>
          <a:xfrm>
            <a:off x="10316308" y="6411505"/>
            <a:ext cx="1037492" cy="309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223866-0036-DE43-BBDB-34775A3A67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046"/>
          <a:stretch/>
        </p:blipFill>
        <p:spPr>
          <a:xfrm>
            <a:off x="438151" y="6411505"/>
            <a:ext cx="3360126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7306B6-87E0-EF40-8BBE-83E93D165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7B6358-FE49-D742-883D-2CF4433B92D3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tx2">
                  <a:alpha val="69000"/>
                </a:schemeClr>
              </a:gs>
              <a:gs pos="23000">
                <a:srgbClr val="2D6F8F">
                  <a:alpha val="79000"/>
                </a:srgb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5E19F92-C244-6146-9BA0-DE8E38BE0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861219"/>
            <a:ext cx="105156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E6DF46-6EC7-F247-B597-614D1B6D2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34"/>
          <a:stretch/>
        </p:blipFill>
        <p:spPr>
          <a:xfrm>
            <a:off x="10316308" y="6411505"/>
            <a:ext cx="1037492" cy="309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2A5F3-7072-B54A-9921-0FBF823495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046"/>
          <a:stretch/>
        </p:blipFill>
        <p:spPr>
          <a:xfrm>
            <a:off x="438151" y="6411505"/>
            <a:ext cx="3360126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3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B012-6ED8-B54C-BCE1-1D82D513C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41F17-9267-B649-89ED-8EB400D45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75E21-5567-744B-B83D-79112E121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0D8441-E235-1A4E-80C2-BC5BF91CD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908AE-C2EB-504F-949E-A18570D367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597DE2-5DB0-DF43-B616-60CAD30C94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54466-DAA0-F14C-8164-85EE668E2119}" type="datetimeFigureOut">
              <a:rPr lang="en-US" smtClean="0"/>
              <a:t>4/23/21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C6A298-0F7E-7745-B01A-A44EB3418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22150-B991-7B44-8499-217E85111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B8D867-599F-2147-9C40-816B11CD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2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237B-E4BB-CF4C-BC84-47BD0B01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CB7DE2-B274-EB42-884A-887CDD3C9E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54466-DAA0-F14C-8164-85EE668E2119}" type="datetimeFigureOut">
              <a:rPr lang="en-US" smtClean="0"/>
              <a:t>4/23/21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688E5-2CF9-1F49-9698-0B9CB85E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C12D2-8C7C-394A-94EE-03A55609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B8D867-599F-2147-9C40-816B11CD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4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C14624-050E-1E49-A7E8-A90C56BE9E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54466-DAA0-F14C-8164-85EE668E2119}" type="datetimeFigureOut">
              <a:rPr lang="en-US" smtClean="0"/>
              <a:t>4/23/21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189DC-338A-AA4E-A6D9-35B09655B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56A05-5437-C242-A0D6-1B6D6823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B8D867-599F-2147-9C40-816B11CD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5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8760-C79F-7D44-A674-D85790AE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4E5E5-CD45-D046-A946-B33B7CA4E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02368-02E5-CB4D-8AFE-CE63B37AC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9AC79-801A-5846-8929-63DC22BB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54466-DAA0-F14C-8164-85EE668E2119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CFA37-E10B-B642-BA35-7FEDAF86C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5720B-4B49-3242-A708-D8A926BB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B8D867-599F-2147-9C40-816B11CD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3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03775-8A10-1D45-966F-3247A97F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88F6C-A379-1E41-A19C-F52D9B9147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2BFBE-D519-4B47-B76A-37093ACCD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C33E4-A703-7D40-B393-8C3222D440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54466-DAA0-F14C-8164-85EE668E2119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D2B04-8097-464B-AB70-ABE7B7A1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007F7-570E-C048-BF37-0C97BC83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B8D867-599F-2147-9C40-816B11CD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4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BECEE-0927-DF4D-9102-76C2BE28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6B3C5-5816-734C-B044-65A2563BE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21EAC-4D70-894F-917D-4E5CFF414C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54466-DAA0-F14C-8164-85EE668E2119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30FC4-D92C-9C49-8772-34950C5B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128B7-9554-2B4F-9DD5-11C417677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B8D867-599F-2147-9C40-816B11CD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33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3B900-51CF-D642-A190-4793E36672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A6745-AD6E-9148-8A44-0BAD834E2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07A54-82DD-D546-969E-789B257B37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54466-DAA0-F14C-8164-85EE668E2119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3D722-508C-6F44-A1E7-6FD9FFF9F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9E792-30A1-9C46-8550-78F70DB3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B8D867-599F-2147-9C40-816B11CD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8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7306B6-87E0-EF40-8BBE-83E93D165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A5651F-7E2B-1B4E-AEAB-9294EEDB51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46424-6893-E944-93D9-855A01791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965" y="2235200"/>
            <a:ext cx="6677585" cy="1698625"/>
          </a:xfrm>
        </p:spPr>
        <p:txBody>
          <a:bodyPr lIns="0" tIns="0" rIns="0" bIns="0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31992-959F-054E-836E-43FE1CB38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965" y="4892674"/>
            <a:ext cx="6677585" cy="365126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3848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A214D1CC-A8B1-634F-9BD4-D51A5C612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797" t="6817" b="8808"/>
          <a:stretch/>
        </p:blipFill>
        <p:spPr>
          <a:xfrm>
            <a:off x="5095875" y="0"/>
            <a:ext cx="709612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BC710C-4687-D349-8D2D-29BCFADC332D}"/>
              </a:ext>
            </a:extLst>
          </p:cNvPr>
          <p:cNvSpPr/>
          <p:nvPr userDrawn="1"/>
        </p:nvSpPr>
        <p:spPr>
          <a:xfrm>
            <a:off x="0" y="0"/>
            <a:ext cx="5114925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24000">
                <a:srgbClr val="2D6F8F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8B5E35-7F54-1F4D-8D5D-C1D46B934C5E}"/>
              </a:ext>
            </a:extLst>
          </p:cNvPr>
          <p:cNvSpPr/>
          <p:nvPr userDrawn="1"/>
        </p:nvSpPr>
        <p:spPr>
          <a:xfrm>
            <a:off x="5105400" y="0"/>
            <a:ext cx="7086600" cy="6858000"/>
          </a:xfrm>
          <a:prstGeom prst="rect">
            <a:avLst/>
          </a:prstGeom>
          <a:solidFill>
            <a:schemeClr val="tx2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BAEA2-FF4C-5143-8C96-9EF45694D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0225" y="861219"/>
            <a:ext cx="5743574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7F1657-F08D-2E42-ACE9-2363A8E94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0224" y="2476500"/>
            <a:ext cx="5743575" cy="3700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34BB63-1940-6247-AB2F-CFB7899C72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34"/>
          <a:stretch/>
        </p:blipFill>
        <p:spPr>
          <a:xfrm>
            <a:off x="10316308" y="6411505"/>
            <a:ext cx="1037492" cy="309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FB6069-D76B-994B-B033-5ABC0844C7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046"/>
          <a:stretch/>
        </p:blipFill>
        <p:spPr>
          <a:xfrm>
            <a:off x="438151" y="6411505"/>
            <a:ext cx="3360126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1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A214D1CC-A8B1-634F-9BD4-D51A5C612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817" r="57602" b="8808"/>
          <a:stretch/>
        </p:blipFill>
        <p:spPr>
          <a:xfrm>
            <a:off x="1" y="0"/>
            <a:ext cx="5169227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BC710C-4687-D349-8D2D-29BCFADC332D}"/>
              </a:ext>
            </a:extLst>
          </p:cNvPr>
          <p:cNvSpPr/>
          <p:nvPr userDrawn="1"/>
        </p:nvSpPr>
        <p:spPr>
          <a:xfrm>
            <a:off x="5169229" y="0"/>
            <a:ext cx="7022772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24000">
                <a:srgbClr val="2D6F8F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BAEA2-FF4C-5143-8C96-9EF45694D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861219"/>
            <a:ext cx="44577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7F1657-F08D-2E42-ACE9-2363A8E94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2" y="2476500"/>
            <a:ext cx="4457700" cy="3700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F0DC9-FC12-384B-9AAC-E4E52EA76F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34"/>
          <a:stretch/>
        </p:blipFill>
        <p:spPr>
          <a:xfrm>
            <a:off x="10316308" y="6411505"/>
            <a:ext cx="1037492" cy="309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E4F0B-2DE3-7641-A940-3399EC28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046"/>
          <a:stretch/>
        </p:blipFill>
        <p:spPr>
          <a:xfrm>
            <a:off x="438151" y="6411505"/>
            <a:ext cx="3360126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7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2F0699-E0ED-AB43-AEF1-6ADD154A25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817" b="74508"/>
          <a:stretch/>
        </p:blipFill>
        <p:spPr>
          <a:xfrm>
            <a:off x="0" y="0"/>
            <a:ext cx="12192000" cy="1517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8BAEA2-FF4C-5143-8C96-9EF45694DD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150" y="393192"/>
            <a:ext cx="11211305" cy="94183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2892CD-04C3-CC48-8922-8D162857E017}"/>
              </a:ext>
            </a:extLst>
          </p:cNvPr>
          <p:cNvSpPr/>
          <p:nvPr userDrawn="1"/>
        </p:nvSpPr>
        <p:spPr>
          <a:xfrm>
            <a:off x="0" y="1517904"/>
            <a:ext cx="12192001" cy="534009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34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54193E-7BD8-9748-8EC7-EC9FD6F7E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817" b="88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A5651F-7E2B-1B4E-AEAB-9294EEDB51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5E19F92-C244-6146-9BA0-DE8E38BE0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121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808D2F-4911-7042-8E83-F2873699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09" y="861219"/>
            <a:ext cx="4059241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680C46-54C3-0048-8FD1-EFDDCB3D0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34"/>
          <a:stretch/>
        </p:blipFill>
        <p:spPr>
          <a:xfrm>
            <a:off x="10316308" y="6411505"/>
            <a:ext cx="1037492" cy="30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5CBE38-1BF3-0444-BD01-A1CFFC480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046"/>
          <a:stretch/>
        </p:blipFill>
        <p:spPr>
          <a:xfrm>
            <a:off x="438151" y="6411505"/>
            <a:ext cx="3360126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CF2CF1C-E02A-324C-9922-7A00094BDF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817" b="88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A5651F-7E2B-1B4E-AEAB-9294EEDB513A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3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5E19F92-C244-6146-9BA0-DE8E38BE0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121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808D2F-4911-7042-8E83-F2873699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09" y="861219"/>
            <a:ext cx="4059241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E501A9-AD7E-464A-909E-2323DF7C0F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34"/>
          <a:stretch/>
        </p:blipFill>
        <p:spPr>
          <a:xfrm>
            <a:off x="10316308" y="6411505"/>
            <a:ext cx="1037492" cy="30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565744-2D4D-904D-A599-CACBF45EA9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046"/>
          <a:stretch/>
        </p:blipFill>
        <p:spPr>
          <a:xfrm>
            <a:off x="438151" y="6411505"/>
            <a:ext cx="3360126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6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E55F50-9F6F-3349-9596-CEA1A7B05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817" b="88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7B6358-FE49-D742-883D-2CF4433B92D3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tx2">
                  <a:alpha val="69000"/>
                </a:schemeClr>
              </a:gs>
              <a:gs pos="23000">
                <a:srgbClr val="2D6F8F">
                  <a:alpha val="79000"/>
                </a:srgb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5E19F92-C244-6146-9BA0-DE8E38BE0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121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808D2F-4911-7042-8E83-F2873699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09" y="861219"/>
            <a:ext cx="4059241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DF2B68-AF86-6B43-A0B1-2F2D6DF20B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34"/>
          <a:stretch/>
        </p:blipFill>
        <p:spPr>
          <a:xfrm>
            <a:off x="10316308" y="6411505"/>
            <a:ext cx="1037492" cy="30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95D51-2225-644C-980F-92E06B398F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046"/>
          <a:stretch/>
        </p:blipFill>
        <p:spPr>
          <a:xfrm>
            <a:off x="438151" y="6411505"/>
            <a:ext cx="3360126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2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7D428B-D859-4E4E-ACC1-A7D1792ED7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817" b="88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783FB9-A1E3-3F42-AB54-2356ABDF4F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11505"/>
            <a:ext cx="10515600" cy="3099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E647FE-5C4D-CF4E-ACAA-D67EE56DB980}"/>
              </a:ext>
            </a:extLst>
          </p:cNvPr>
          <p:cNvSpPr/>
          <p:nvPr userDrawn="1"/>
        </p:nvSpPr>
        <p:spPr>
          <a:xfrm>
            <a:off x="0" y="420624"/>
            <a:ext cx="12192000" cy="1271016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808D2F-4911-7042-8E83-F2873699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667512"/>
            <a:ext cx="11073384" cy="817609"/>
          </a:xfrm>
        </p:spPr>
        <p:txBody>
          <a:bodyPr lIns="0" tIns="0" rIns="0" bIns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75CF6-9C2B-9740-8AF6-C4EE417D9DE6}"/>
              </a:ext>
            </a:extLst>
          </p:cNvPr>
          <p:cNvSpPr/>
          <p:nvPr userDrawn="1"/>
        </p:nvSpPr>
        <p:spPr>
          <a:xfrm>
            <a:off x="838201" y="1938528"/>
            <a:ext cx="10515600" cy="4142232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5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E38331-6E30-BC45-A6FD-B0BF3EE79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F1302-7596-124E-91E3-77A77B4B9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592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bmcbioinformatics.biomedcentral.com/articles/10.1186/s12859-020-3537-3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gb-admin@ncbi.nlm.nih.gov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92DFE-1AC9-4D2E-9D50-E733A846E7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NCBI @ TOAST office hours – GenBank submission &amp; sequence errors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7E1D0-1317-42C8-AEFE-9EF434A38B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April 23</a:t>
            </a:r>
            <a:r>
              <a:rPr lang="en-US" baseline="30000" dirty="0"/>
              <a:t>rd</a:t>
            </a:r>
            <a:r>
              <a:rPr lang="en-US" dirty="0"/>
              <a:t>, 2021 – Linda Yankie &amp; </a:t>
            </a:r>
            <a:r>
              <a:rPr lang="en-US"/>
              <a:t>Eric Nawrocki</a:t>
            </a:r>
          </a:p>
        </p:txBody>
      </p:sp>
    </p:spTree>
    <p:extLst>
      <p:ext uri="{BB962C8B-B14F-4D97-AF65-F5344CB8AC3E}">
        <p14:creationId xmlns:p14="http://schemas.microsoft.com/office/powerpoint/2010/main" val="96113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647212-D4B5-4971-933A-6E471070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Alerts reported in classification stage</a:t>
            </a:r>
            <a:endParaRPr lang="en-US" sz="4400"/>
          </a:p>
        </p:txBody>
      </p:sp>
      <p:pic>
        <p:nvPicPr>
          <p:cNvPr id="4" name="Picture 4" descr="ss-class-alert-list.png">
            <a:extLst>
              <a:ext uri="{FF2B5EF4-FFF2-40B4-BE49-F238E27FC236}">
                <a16:creationId xmlns:a16="http://schemas.microsoft.com/office/drawing/2014/main" id="{A7CDD05D-398D-47D4-A125-F7D865E0E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8" y="1560864"/>
            <a:ext cx="11862298" cy="308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7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D19837-89FC-412A-A5FD-4A246776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Stage 2: Coverage determination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AB1AD3-9A41-4AE4-B0C0-4EA899469204}"/>
              </a:ext>
            </a:extLst>
          </p:cNvPr>
          <p:cNvSpPr txBox="1"/>
          <p:nvPr/>
        </p:nvSpPr>
        <p:spPr>
          <a:xfrm>
            <a:off x="129962" y="1564505"/>
            <a:ext cx="1193207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28650" lvl="1" indent="-1714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Calibri"/>
              </a:rPr>
              <a:t>Search each sequence with best-matching model (HMMER3 full pipeline)</a:t>
            </a:r>
            <a:endParaRPr lang="en-US" sz="2400">
              <a:solidFill>
                <a:srgbClr val="00B0F0"/>
              </a:solidFill>
              <a:latin typeface="Arial"/>
              <a:cs typeface="Arial"/>
            </a:endParaRPr>
          </a:p>
        </p:txBody>
      </p:sp>
      <p:pic>
        <p:nvPicPr>
          <p:cNvPr id="2" name="Picture 2" descr="coverage-determination-1.png">
            <a:extLst>
              <a:ext uri="{FF2B5EF4-FFF2-40B4-BE49-F238E27FC236}">
                <a16:creationId xmlns:a16="http://schemas.microsoft.com/office/drawing/2014/main" id="{EE7D2C33-19F6-4E51-9517-9E9278E0D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" y="2144937"/>
            <a:ext cx="10763025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9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Stage 2: Coverage determination</a:t>
            </a:r>
            <a:endParaRPr lang="en-US" sz="4400"/>
          </a:p>
        </p:txBody>
      </p:sp>
      <p:pic>
        <p:nvPicPr>
          <p:cNvPr id="5" name="Picture 5" descr="coverage-determination-2.png">
            <a:extLst>
              <a:ext uri="{FF2B5EF4-FFF2-40B4-BE49-F238E27FC236}">
                <a16:creationId xmlns:a16="http://schemas.microsoft.com/office/drawing/2014/main" id="{F2996650-A7F9-4709-8A2E-134C11B70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88" y="1633241"/>
            <a:ext cx="9179972" cy="512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64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75" y="393192"/>
            <a:ext cx="11780614" cy="94183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>
                <a:latin typeface="Arial"/>
                <a:cs typeface="Arial"/>
              </a:rPr>
              <a:t>Alerts reported in coverage determination stage</a:t>
            </a:r>
            <a:endParaRPr lang="en-US" sz="4000"/>
          </a:p>
        </p:txBody>
      </p:sp>
      <p:pic>
        <p:nvPicPr>
          <p:cNvPr id="3" name="Picture 3" descr="ss-coverage-alert-list.png">
            <a:extLst>
              <a:ext uri="{FF2B5EF4-FFF2-40B4-BE49-F238E27FC236}">
                <a16:creationId xmlns:a16="http://schemas.microsoft.com/office/drawing/2014/main" id="{5A9C880E-622B-4A9D-BACD-FDBA9B6E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5" y="1589456"/>
            <a:ext cx="12006729" cy="303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0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Stage 3: Alignment &amp; feature mapping</a:t>
            </a:r>
            <a:endParaRPr lang="en-US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667CE-1006-4E64-B9D9-829F88A5A4CA}"/>
              </a:ext>
            </a:extLst>
          </p:cNvPr>
          <p:cNvSpPr txBox="1"/>
          <p:nvPr/>
        </p:nvSpPr>
        <p:spPr>
          <a:xfrm>
            <a:off x="-260115" y="1673152"/>
            <a:ext cx="2807371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28650" lvl="1" indent="-171450">
              <a:buFont typeface="Arial,Sans-Serif"/>
              <a:buChar char="•"/>
            </a:pPr>
            <a:r>
              <a:rPr lang="en-US" sz="2600">
                <a:solidFill>
                  <a:schemeClr val="bg1"/>
                </a:solidFill>
                <a:latin typeface="Arial"/>
                <a:cs typeface="Calibri"/>
              </a:rPr>
              <a:t>Align each sequence to its best-matching model (Infernal's cmalign)</a:t>
            </a:r>
            <a:endParaRPr lang="en-US" sz="26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Picture 3" descr="alignment-1.png">
            <a:extLst>
              <a:ext uri="{FF2B5EF4-FFF2-40B4-BE49-F238E27FC236}">
                <a16:creationId xmlns:a16="http://schemas.microsoft.com/office/drawing/2014/main" id="{0D5F9830-68CC-4F64-BBDF-AC97355A4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48" y="1673152"/>
            <a:ext cx="9616114" cy="502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6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Stage 3: Alignment &amp; feature mapping</a:t>
            </a:r>
            <a:endParaRPr lang="en-US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667CE-1006-4E64-B9D9-829F88A5A4CA}"/>
              </a:ext>
            </a:extLst>
          </p:cNvPr>
          <p:cNvSpPr txBox="1"/>
          <p:nvPr/>
        </p:nvSpPr>
        <p:spPr>
          <a:xfrm>
            <a:off x="-231687" y="1809473"/>
            <a:ext cx="3902349" cy="209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28650" lvl="1" indent="-171450">
              <a:buFont typeface="Arial,Sans-Serif"/>
              <a:buChar char="•"/>
            </a:pPr>
            <a:r>
              <a:rPr lang="en-US" sz="2600">
                <a:solidFill>
                  <a:schemeClr val="bg1"/>
                </a:solidFill>
                <a:latin typeface="Arial"/>
                <a:cs typeface="Calibri"/>
              </a:rPr>
              <a:t>Problems caught in coverage determination stage could be missed in alignment stage</a:t>
            </a:r>
            <a:endParaRPr lang="en-US" sz="26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Picture 4" descr="alignment-2.png">
            <a:extLst>
              <a:ext uri="{FF2B5EF4-FFF2-40B4-BE49-F238E27FC236}">
                <a16:creationId xmlns:a16="http://schemas.microsoft.com/office/drawing/2014/main" id="{EEB789EF-0EEB-453D-AD0E-0EDD0A5CD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314" y="1614730"/>
            <a:ext cx="8199820" cy="51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6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Stage 3: Alignment &amp; feature mapping</a:t>
            </a:r>
            <a:endParaRPr lang="en-US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667CE-1006-4E64-B9D9-829F88A5A4CA}"/>
              </a:ext>
            </a:extLst>
          </p:cNvPr>
          <p:cNvSpPr txBox="1"/>
          <p:nvPr/>
        </p:nvSpPr>
        <p:spPr>
          <a:xfrm>
            <a:off x="-180753" y="1718620"/>
            <a:ext cx="2562446" cy="2492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28650" lvl="1" indent="-171450">
              <a:buFont typeface="Arial,Sans-Serif"/>
              <a:buChar char="•"/>
            </a:pPr>
            <a:r>
              <a:rPr lang="en-US" sz="2600">
                <a:solidFill>
                  <a:schemeClr val="bg1"/>
                </a:solidFill>
                <a:latin typeface="Arial"/>
                <a:cs typeface="Calibri"/>
              </a:rPr>
              <a:t>Parsing the alignment allows new types of alerts to be detected</a:t>
            </a:r>
          </a:p>
        </p:txBody>
      </p:sp>
      <p:pic>
        <p:nvPicPr>
          <p:cNvPr id="3" name="Picture 4" descr="alignment-3.png">
            <a:extLst>
              <a:ext uri="{FF2B5EF4-FFF2-40B4-BE49-F238E27FC236}">
                <a16:creationId xmlns:a16="http://schemas.microsoft.com/office/drawing/2014/main" id="{99A8DFC7-5E40-47C2-AA70-675B0C8DF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096" y="1729314"/>
            <a:ext cx="9656904" cy="49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0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Alerts reported in alignment stage</a:t>
            </a:r>
            <a:endParaRPr lang="en-US"/>
          </a:p>
        </p:txBody>
      </p:sp>
      <p:pic>
        <p:nvPicPr>
          <p:cNvPr id="5" name="Picture 5" descr="ss-alignment-alert-list.png">
            <a:extLst>
              <a:ext uri="{FF2B5EF4-FFF2-40B4-BE49-F238E27FC236}">
                <a16:creationId xmlns:a16="http://schemas.microsoft.com/office/drawing/2014/main" id="{F1EA5BB3-40D6-4969-9CF8-0A45935DA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4" y="1569555"/>
            <a:ext cx="10293474" cy="521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1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75" y="393192"/>
            <a:ext cx="11719304" cy="941833"/>
          </a:xfrm>
        </p:spPr>
        <p:txBody>
          <a:bodyPr>
            <a:normAutofit fontScale="90000"/>
          </a:bodyPr>
          <a:lstStyle/>
          <a:p>
            <a:r>
              <a:rPr lang="en-US" sz="4400">
                <a:latin typeface="Arial"/>
                <a:cs typeface="Arial"/>
              </a:rPr>
              <a:t>Stage 4: Protein validation (Alejandro Schaffer)</a:t>
            </a:r>
            <a:endParaRPr lang="en-US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667CE-1006-4E64-B9D9-829F88A5A4CA}"/>
              </a:ext>
            </a:extLst>
          </p:cNvPr>
          <p:cNvSpPr txBox="1"/>
          <p:nvPr/>
        </p:nvSpPr>
        <p:spPr>
          <a:xfrm>
            <a:off x="-242260" y="1773133"/>
            <a:ext cx="11354760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28650" lvl="1" indent="-171450">
              <a:buFont typeface="Arial,Sans-Serif"/>
              <a:buChar char="•"/>
            </a:pPr>
            <a:r>
              <a:rPr lang="en-US" sz="2600">
                <a:solidFill>
                  <a:schemeClr val="bg1"/>
                </a:solidFill>
                <a:latin typeface="Arial"/>
                <a:cs typeface="Calibri"/>
              </a:rPr>
              <a:t>Compare each predicted CDS to model (RefSeq) proteins with BLASTX</a:t>
            </a:r>
            <a:endParaRPr lang="en-US" sz="2600">
              <a:solidFill>
                <a:schemeClr val="bg1"/>
              </a:solidFill>
            </a:endParaRPr>
          </a:p>
        </p:txBody>
      </p:sp>
      <p:pic>
        <p:nvPicPr>
          <p:cNvPr id="4" name="Picture 4" descr="pv-1.png">
            <a:extLst>
              <a:ext uri="{FF2B5EF4-FFF2-40B4-BE49-F238E27FC236}">
                <a16:creationId xmlns:a16="http://schemas.microsoft.com/office/drawing/2014/main" id="{6A70FDD1-7AAC-4C1D-8730-8A8CC21A7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12" y="2528313"/>
            <a:ext cx="11588376" cy="393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5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99" y="393192"/>
            <a:ext cx="11894476" cy="941833"/>
          </a:xfrm>
        </p:spPr>
        <p:txBody>
          <a:bodyPr>
            <a:normAutofit fontScale="90000"/>
          </a:bodyPr>
          <a:lstStyle/>
          <a:p>
            <a:r>
              <a:rPr lang="en-US" sz="4400">
                <a:latin typeface="Arial"/>
                <a:cs typeface="Arial"/>
              </a:rPr>
              <a:t>Stage 4: Protein validation (Alejandro Schaffer)</a:t>
            </a:r>
            <a:endParaRPr lang="en-US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667CE-1006-4E64-B9D9-829F88A5A4CA}"/>
              </a:ext>
            </a:extLst>
          </p:cNvPr>
          <p:cNvSpPr txBox="1"/>
          <p:nvPr/>
        </p:nvSpPr>
        <p:spPr>
          <a:xfrm>
            <a:off x="0" y="1691518"/>
            <a:ext cx="11932076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28650" lvl="1" indent="-171450">
              <a:buFont typeface="Arial,Sans-Serif"/>
              <a:buChar char="•"/>
            </a:pPr>
            <a:r>
              <a:rPr lang="en-US" sz="2600">
                <a:solidFill>
                  <a:schemeClr val="bg1"/>
                </a:solidFill>
                <a:latin typeface="Arial"/>
                <a:cs typeface="Calibri"/>
              </a:rPr>
              <a:t>Compare each predicted CDS to model (RefSeq) proteins with BLASTX</a:t>
            </a:r>
            <a:endParaRPr lang="en-US" sz="2600">
              <a:solidFill>
                <a:schemeClr val="bg1"/>
              </a:solidFill>
            </a:endParaRPr>
          </a:p>
        </p:txBody>
      </p:sp>
      <p:pic>
        <p:nvPicPr>
          <p:cNvPr id="3" name="Picture 4" descr="pv-2.png">
            <a:extLst>
              <a:ext uri="{FF2B5EF4-FFF2-40B4-BE49-F238E27FC236}">
                <a16:creationId xmlns:a16="http://schemas.microsoft.com/office/drawing/2014/main" id="{C3C4B9EF-3D7F-456C-BF20-311D123FB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4" y="2478899"/>
            <a:ext cx="11797552" cy="42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5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6C90C3-4C0F-4149-93FD-FBEF9333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93192"/>
            <a:ext cx="9556750" cy="941833"/>
          </a:xfrm>
        </p:spPr>
        <p:txBody>
          <a:bodyPr>
            <a:noAutofit/>
          </a:bodyPr>
          <a:lstStyle/>
          <a:p>
            <a:r>
              <a:rPr lang="en-US" sz="4400">
                <a:latin typeface="Arial"/>
                <a:cs typeface="Arial"/>
              </a:rPr>
              <a:t>GenBank indexers handle incoming sequence submissions</a:t>
            </a:r>
            <a:endParaRPr lang="en-US" sz="440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9519D0E-56C8-47C0-B470-8640FB373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11" y="1576445"/>
            <a:ext cx="10079318" cy="521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>
                <a:latin typeface="Arial"/>
                <a:cs typeface="Arial"/>
              </a:rPr>
              <a:t>Alerts reported in protein validation stage</a:t>
            </a:r>
            <a:endParaRPr lang="en-US"/>
          </a:p>
        </p:txBody>
      </p:sp>
      <p:pic>
        <p:nvPicPr>
          <p:cNvPr id="3" name="Picture 3" descr="ss-protein-alert-list.png">
            <a:extLst>
              <a:ext uri="{FF2B5EF4-FFF2-40B4-BE49-F238E27FC236}">
                <a16:creationId xmlns:a16="http://schemas.microsoft.com/office/drawing/2014/main" id="{374D33DF-B29C-47DD-A907-E7641AC9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24591"/>
            <a:ext cx="11857317" cy="36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6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D2CD3-207B-7B42-9797-4FA8864FE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3520" y="-144688"/>
            <a:ext cx="12486640" cy="94183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VADR updates for SARS-CoV-2 analysis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EE41FDD8-A88A-B940-8453-EF6AAD806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850" y="604646"/>
            <a:ext cx="8648597" cy="62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6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08606-9EEF-5243-BBD0-89EE05892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 and 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CB9A41-DCBA-0D46-9DD1-E7877F9CC733}"/>
              </a:ext>
            </a:extLst>
          </p:cNvPr>
          <p:cNvSpPr txBox="1"/>
          <p:nvPr/>
        </p:nvSpPr>
        <p:spPr>
          <a:xfrm>
            <a:off x="478323" y="1837387"/>
            <a:ext cx="115030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white"/>
                </a:solidFill>
                <a:hlinkClick r:id="rId2"/>
              </a:rPr>
              <a:t>https://github.com/ncbi/vadr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prstClr val="white"/>
              </a:solidFill>
              <a:hlinkClick r:id="rId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white"/>
                </a:solidFill>
                <a:hlinkClick r:id="rId2"/>
              </a:rPr>
              <a:t>https://github.com/ncbi/vadr#readme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prstClr val="white"/>
              </a:solidFill>
              <a:hlinkClick r:id="rId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white"/>
                </a:solidFill>
                <a:hlinkClick r:id="rId2"/>
              </a:rPr>
              <a:t>https://github.com/ncbi/vadr/wiki/Coronavirus-annotation</a:t>
            </a:r>
          </a:p>
          <a:p>
            <a:pPr lvl="0">
              <a:defRPr/>
            </a:pPr>
            <a:endParaRPr lang="en-US" sz="2800" dirty="0">
              <a:solidFill>
                <a:prstClr val="white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prstClr val="white"/>
                </a:solidFill>
              </a:rPr>
              <a:t>VADR paper: </a:t>
            </a:r>
            <a:r>
              <a:rPr lang="en-US" sz="2800" dirty="0">
                <a:solidFill>
                  <a:prstClr val="white"/>
                </a:solidFill>
                <a:hlinkClick r:id="rId2"/>
              </a:rPr>
              <a:t>https</a:t>
            </a:r>
            <a:r>
              <a:rPr lang="en-US" sz="2800" dirty="0">
                <a:solidFill>
                  <a:prstClr val="white"/>
                </a:solidFill>
                <a:hlinkClick r:id="rId2"/>
              </a:rPr>
              <a:t>://bmcbioinformatics.biomedcentral.com/articles/10.1186/s12859-020-3537-3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8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F359E-B85B-4B84-89AB-8414836C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/>
                <a:cs typeface="Arial"/>
              </a:rPr>
              <a:t>Web submission to GenBank</a:t>
            </a:r>
            <a:endParaRPr lang="en-US" sz="48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28448C7-9956-463D-8ACD-537B8DAF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702" y="2069350"/>
            <a:ext cx="6384340" cy="4368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D80086-608E-42D6-8321-73EB74328D3F}"/>
              </a:ext>
            </a:extLst>
          </p:cNvPr>
          <p:cNvSpPr txBox="1"/>
          <p:nvPr/>
        </p:nvSpPr>
        <p:spPr>
          <a:xfrm>
            <a:off x="478323" y="1837387"/>
            <a:ext cx="52848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Forms prompt for required information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Source information imported as table or use of editable table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Interactive source and sequence validation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Country, date, isolate format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Sequence length and vector screening</a:t>
            </a:r>
          </a:p>
        </p:txBody>
      </p:sp>
    </p:spTree>
    <p:extLst>
      <p:ext uri="{BB962C8B-B14F-4D97-AF65-F5344CB8AC3E}">
        <p14:creationId xmlns:p14="http://schemas.microsoft.com/office/powerpoint/2010/main" val="190313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5C167A-3DF5-45F8-B3D2-8099C50F3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Portal 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9D784-C899-4CE0-8BA5-10C035448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16" y="1740868"/>
            <a:ext cx="104013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7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6E76-1437-4500-9C7D-7106988C6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 report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E784A-C446-43F4-BE87-C9E429795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02" y="2073783"/>
            <a:ext cx="6282771" cy="45611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3D2FE-1146-4319-A69A-1EBB74968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589" y="1826127"/>
            <a:ext cx="9429053" cy="752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25F388-472F-4632-ACEE-2E522F744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938" y="2574611"/>
            <a:ext cx="4678517" cy="406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2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BAAD-1C12-4546-8859-A7FB3D3A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report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5B24B8-9B34-44FC-A61A-6A378AFC9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1" y="1654828"/>
            <a:ext cx="11708780" cy="42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56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8C2E1-224D-42C7-BC14-C769BCADE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BAB588-7385-4BEE-9E39-8A7F3B438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77" y="2078061"/>
            <a:ext cx="105346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5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A70A-081C-4A41-A329-C9BBD07F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VADR alerts on confirmed mutations in nonessential proteins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5CD6E-F835-45F8-A530-38FBDC2CA98A}"/>
              </a:ext>
            </a:extLst>
          </p:cNvPr>
          <p:cNvSpPr txBox="1"/>
          <p:nvPr/>
        </p:nvSpPr>
        <p:spPr>
          <a:xfrm>
            <a:off x="545370" y="1844681"/>
            <a:ext cx="107402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Write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2"/>
              </a:rPr>
              <a:t>gb-admin@ncbi.nlm.nih.gov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Read coverage over area of mutation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SRR number if not already included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If mutation is common, 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please let us know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!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We can add additional sequences to VADR reference set so future submissions with the same mutation will not produce an alert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Submitter-confirmed mutations in ORF7a, ORF7b, ORF8, ORF3a, ORF6, ORF10</a:t>
            </a:r>
          </a:p>
        </p:txBody>
      </p:sp>
    </p:spTree>
    <p:extLst>
      <p:ext uri="{BB962C8B-B14F-4D97-AF65-F5344CB8AC3E}">
        <p14:creationId xmlns:p14="http://schemas.microsoft.com/office/powerpoint/2010/main" val="231475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5789-CA40-6C47-BE99-59A4ECDA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842" y="393192"/>
            <a:ext cx="11211305" cy="941833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2051119D-4F83-DB43-90E4-E96170A35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26" y="1682749"/>
            <a:ext cx="11636340" cy="358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7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6C90C3-4C0F-4149-93FD-FBEF9333C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Arial"/>
                <a:cs typeface="Arial"/>
              </a:rPr>
              <a:t>VADR: Viral Annotation DefineR</a:t>
            </a:r>
            <a:endParaRPr lang="en-US" sz="4000"/>
          </a:p>
        </p:txBody>
      </p:sp>
      <p:pic>
        <p:nvPicPr>
          <p:cNvPr id="6" name="Picture 6" descr="Screen Shot 2020-10-09 at 1.34.18 PM.png">
            <a:extLst>
              <a:ext uri="{FF2B5EF4-FFF2-40B4-BE49-F238E27FC236}">
                <a16:creationId xmlns:a16="http://schemas.microsoft.com/office/drawing/2014/main" id="{D0EBC00C-5687-459A-A22E-4943A3228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94" y="2814451"/>
            <a:ext cx="10518211" cy="39990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3A33A-F03A-4756-B17B-E583CFD697E1}"/>
              </a:ext>
            </a:extLst>
          </p:cNvPr>
          <p:cNvSpPr txBox="1"/>
          <p:nvPr/>
        </p:nvSpPr>
        <p:spPr>
          <a:xfrm>
            <a:off x="578450" y="1429456"/>
            <a:ext cx="1051821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Arial"/>
              </a:rPr>
              <a:t>General tool for reference-based annotation of viral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cs typeface="Arial"/>
              </a:rPr>
              <a:t>Originally designed for dengue virus and norovirus but used for SARS-CoV-2 since March 2020 </a:t>
            </a:r>
          </a:p>
        </p:txBody>
      </p:sp>
    </p:spTree>
    <p:extLst>
      <p:ext uri="{BB962C8B-B14F-4D97-AF65-F5344CB8AC3E}">
        <p14:creationId xmlns:p14="http://schemas.microsoft.com/office/powerpoint/2010/main" val="162473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6C90C3-4C0F-4149-93FD-FBEF9333C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>
                <a:latin typeface="Arial"/>
                <a:cs typeface="Arial"/>
              </a:rPr>
              <a:t>VADR assists GenBank indexers: </a:t>
            </a:r>
            <a:br>
              <a:rPr lang="en-US" sz="4000">
                <a:latin typeface="Arial"/>
                <a:cs typeface="Arial"/>
              </a:rPr>
            </a:br>
            <a:r>
              <a:rPr lang="en-US" sz="4000">
                <a:latin typeface="Arial"/>
                <a:cs typeface="Arial"/>
              </a:rPr>
              <a:t>Each sequence </a:t>
            </a:r>
            <a:r>
              <a:rPr lang="en-US" sz="4000">
                <a:solidFill>
                  <a:srgbClr val="00B050"/>
                </a:solidFill>
                <a:latin typeface="Arial"/>
                <a:cs typeface="Arial"/>
              </a:rPr>
              <a:t>PASS</a:t>
            </a:r>
            <a:r>
              <a:rPr lang="en-US" sz="4000">
                <a:latin typeface="Arial"/>
                <a:cs typeface="Arial"/>
              </a:rPr>
              <a:t>es or </a:t>
            </a:r>
            <a:r>
              <a:rPr lang="en-US" sz="4000">
                <a:solidFill>
                  <a:srgbClr val="FF0000"/>
                </a:solidFill>
                <a:latin typeface="Arial"/>
                <a:cs typeface="Arial"/>
              </a:rPr>
              <a:t>FAIL</a:t>
            </a:r>
            <a:r>
              <a:rPr lang="en-US" sz="4000">
                <a:latin typeface="Arial"/>
                <a:cs typeface="Arial"/>
              </a:rPr>
              <a:t>s</a:t>
            </a:r>
            <a:endParaRPr lang="en-US" sz="4000"/>
          </a:p>
        </p:txBody>
      </p:sp>
      <p:pic>
        <p:nvPicPr>
          <p:cNvPr id="2" name="Picture 3" descr="submissions-2.png">
            <a:extLst>
              <a:ext uri="{FF2B5EF4-FFF2-40B4-BE49-F238E27FC236}">
                <a16:creationId xmlns:a16="http://schemas.microsoft.com/office/drawing/2014/main" id="{4A6148E0-4DA2-4FBB-93FF-6EE2343B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774" y="1606367"/>
            <a:ext cx="6916768" cy="511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7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6C90C3-4C0F-4149-93FD-FBEF9333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93192"/>
            <a:ext cx="7905750" cy="941833"/>
          </a:xfrm>
        </p:spPr>
        <p:txBody>
          <a:bodyPr>
            <a:noAutofit/>
          </a:bodyPr>
          <a:lstStyle/>
          <a:p>
            <a:r>
              <a:rPr lang="en-US" sz="4400">
                <a:latin typeface="Arial"/>
                <a:cs typeface="Arial"/>
              </a:rPr>
              <a:t>Indexers decide fate of </a:t>
            </a:r>
            <a:r>
              <a:rPr lang="en-US" sz="4400">
                <a:solidFill>
                  <a:srgbClr val="FF0000"/>
                </a:solidFill>
                <a:latin typeface="Arial"/>
                <a:cs typeface="Arial"/>
              </a:rPr>
              <a:t>FAIL</a:t>
            </a:r>
            <a:r>
              <a:rPr lang="en-US" sz="4400">
                <a:latin typeface="Arial"/>
                <a:cs typeface="Arial"/>
              </a:rPr>
              <a:t>ed sequences</a:t>
            </a:r>
            <a:endParaRPr lang="en-US" sz="440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00DB5D2-9098-FC42-B55A-55E1FEADF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698" y="1562113"/>
            <a:ext cx="6952520" cy="525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9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6C90C3-4C0F-4149-93FD-FBEF9333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03" y="312509"/>
            <a:ext cx="11919697" cy="941833"/>
          </a:xfrm>
        </p:spPr>
        <p:txBody>
          <a:bodyPr>
            <a:noAutofit/>
          </a:bodyPr>
          <a:lstStyle/>
          <a:p>
            <a:r>
              <a:rPr lang="en-US" sz="4800" dirty="0"/>
              <a:t>VADR builds a reference model of a </a:t>
            </a:r>
            <a:r>
              <a:rPr lang="en-US" sz="4800" dirty="0" err="1"/>
              <a:t>RefSeq</a:t>
            </a:r>
            <a:r>
              <a:rPr lang="en-US" sz="4800" dirty="0"/>
              <a:t> and its features 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D97C294-3E0C-F54A-A836-EF0E57B44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70" y="1556818"/>
            <a:ext cx="10780059" cy="530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17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647212-D4B5-4971-933A-6E471070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>
                <a:latin typeface="Arial"/>
                <a:cs typeface="Arial"/>
              </a:rPr>
              <a:t>VADR annotates each sequence with features from its best matching model</a:t>
            </a:r>
            <a:endParaRPr lang="en-US" sz="4000"/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4E023C9-1153-A148-97E8-FD4995869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64" y="1812908"/>
            <a:ext cx="11793071" cy="465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3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647212-D4B5-4971-933A-6E471070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Stage 1: Classification</a:t>
            </a:r>
            <a:endParaRPr lang="en-US" sz="4400"/>
          </a:p>
        </p:txBody>
      </p:sp>
      <p:pic>
        <p:nvPicPr>
          <p:cNvPr id="5" name="Picture 5" descr="classification-1.png">
            <a:extLst>
              <a:ext uri="{FF2B5EF4-FFF2-40B4-BE49-F238E27FC236}">
                <a16:creationId xmlns:a16="http://schemas.microsoft.com/office/drawing/2014/main" id="{DE6F0CB6-4DA5-4A79-BC36-064A67B1E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83" y="1615196"/>
            <a:ext cx="9820165" cy="520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7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647212-D4B5-4971-933A-6E471070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Stage 1: Classification</a:t>
            </a:r>
            <a:endParaRPr lang="en-US" sz="4400"/>
          </a:p>
        </p:txBody>
      </p:sp>
      <p:pic>
        <p:nvPicPr>
          <p:cNvPr id="2" name="Picture 3" descr="classification-2.png">
            <a:extLst>
              <a:ext uri="{FF2B5EF4-FFF2-40B4-BE49-F238E27FC236}">
                <a16:creationId xmlns:a16="http://schemas.microsoft.com/office/drawing/2014/main" id="{BA2EFA81-FB6F-41CF-AEAA-969C47B4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96" y="1563155"/>
            <a:ext cx="9835278" cy="524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0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416</Words>
  <Application>Microsoft Macintosh PowerPoint</Application>
  <PresentationFormat>Widescreen</PresentationFormat>
  <Paragraphs>56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Arial,Sans-Serif</vt:lpstr>
      <vt:lpstr>1_Office Theme</vt:lpstr>
      <vt:lpstr>NCBI @ TOAST office hours – GenBank submission &amp; sequence errors</vt:lpstr>
      <vt:lpstr>GenBank indexers handle incoming sequence submissions</vt:lpstr>
      <vt:lpstr>VADR: Viral Annotation DefineR</vt:lpstr>
      <vt:lpstr>VADR assists GenBank indexers:  Each sequence PASSes or FAILs</vt:lpstr>
      <vt:lpstr>Indexers decide fate of FAILed sequences</vt:lpstr>
      <vt:lpstr>VADR builds a reference model of a RefSeq and its features </vt:lpstr>
      <vt:lpstr>VADR annotates each sequence with features from its best matching model</vt:lpstr>
      <vt:lpstr>Stage 1: Classification</vt:lpstr>
      <vt:lpstr>Stage 1: Classification</vt:lpstr>
      <vt:lpstr>Alerts reported in classification stage</vt:lpstr>
      <vt:lpstr>Stage 2: Coverage determination</vt:lpstr>
      <vt:lpstr>Stage 2: Coverage determination</vt:lpstr>
      <vt:lpstr>Alerts reported in coverage determination stage</vt:lpstr>
      <vt:lpstr>Stage 3: Alignment &amp; feature mapping</vt:lpstr>
      <vt:lpstr>Stage 3: Alignment &amp; feature mapping</vt:lpstr>
      <vt:lpstr>Stage 3: Alignment &amp; feature mapping</vt:lpstr>
      <vt:lpstr>Alerts reported in alignment stage</vt:lpstr>
      <vt:lpstr>Stage 4: Protein validation (Alejandro Schaffer)</vt:lpstr>
      <vt:lpstr>Stage 4: Protein validation (Alejandro Schaffer)</vt:lpstr>
      <vt:lpstr>Alerts reported in protein validation stage</vt:lpstr>
      <vt:lpstr>VADR updates for SARS-CoV-2 analysis</vt:lpstr>
      <vt:lpstr>Resources and documentation</vt:lpstr>
      <vt:lpstr>Web submission to GenBank</vt:lpstr>
      <vt:lpstr>Portal reports</vt:lpstr>
      <vt:lpstr>Alert report</vt:lpstr>
      <vt:lpstr>Detailed report</vt:lpstr>
      <vt:lpstr>Alignment</vt:lpstr>
      <vt:lpstr>VADR alerts on confirmed mutations in nonessential proteins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NCBI @ TOAST office hours – GenBank submission &amp; sequence errors</dc:title>
  <dc:creator>Eric Nawrocki</dc:creator>
  <cp:lastModifiedBy>Eric Nawrocki</cp:lastModifiedBy>
  <cp:revision>4</cp:revision>
  <dcterms:created xsi:type="dcterms:W3CDTF">2021-04-23T16:36:26Z</dcterms:created>
  <dcterms:modified xsi:type="dcterms:W3CDTF">2021-04-23T16:55:58Z</dcterms:modified>
</cp:coreProperties>
</file>